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
  </p:notesMasterIdLst>
  <p:handoutMasterIdLst>
    <p:handoutMasterId r:id="rId4"/>
  </p:handoutMasterIdLst>
  <p:sldIdLst>
    <p:sldId id="527" r:id="rId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userDrawn="1">
          <p15:clr>
            <a:srgbClr val="A4A3A4"/>
          </p15:clr>
        </p15:guide>
        <p15:guide id="2" orient="horz" pos="436" userDrawn="1">
          <p15:clr>
            <a:srgbClr val="A4A3A4"/>
          </p15:clr>
        </p15:guide>
        <p15:guide id="3" orient="horz" pos="4179" userDrawn="1">
          <p15:clr>
            <a:srgbClr val="A4A3A4"/>
          </p15:clr>
        </p15:guide>
        <p15:guide id="4" orient="horz" pos="3888" userDrawn="1">
          <p15:clr>
            <a:srgbClr val="A4A3A4"/>
          </p15:clr>
        </p15:guide>
        <p15:guide id="5" orient="horz" pos="3984" userDrawn="1">
          <p15:clr>
            <a:srgbClr val="A4A3A4"/>
          </p15:clr>
        </p15:guide>
        <p15:guide id="6" orient="horz" pos="1104" userDrawn="1">
          <p15:clr>
            <a:srgbClr val="A4A3A4"/>
          </p15:clr>
        </p15:guide>
        <p15:guide id="7" orient="horz" pos="1008" userDrawn="1">
          <p15:clr>
            <a:srgbClr val="A4A3A4"/>
          </p15:clr>
        </p15:guide>
        <p15:guide id="8" orient="horz" pos="2448" userDrawn="1">
          <p15:clr>
            <a:srgbClr val="A4A3A4"/>
          </p15:clr>
        </p15:guide>
        <p15:guide id="9" orient="horz" pos="2544" userDrawn="1">
          <p15:clr>
            <a:srgbClr val="A4A3A4"/>
          </p15:clr>
        </p15:guide>
        <p15:guide id="10" orient="horz" pos="336" userDrawn="1">
          <p15:clr>
            <a:srgbClr val="A4A3A4"/>
          </p15:clr>
        </p15:guide>
        <p15:guide id="11" pos="3776" userDrawn="1">
          <p15:clr>
            <a:srgbClr val="A4A3A4"/>
          </p15:clr>
        </p15:guide>
        <p15:guide id="12" pos="448" userDrawn="1">
          <p15:clr>
            <a:srgbClr val="A4A3A4"/>
          </p15:clr>
        </p15:guide>
        <p15:guide id="13" pos="7232" userDrawn="1">
          <p15:clr>
            <a:srgbClr val="A4A3A4"/>
          </p15:clr>
        </p15:guide>
        <p15:guide id="14" pos="3904" userDrawn="1">
          <p15:clr>
            <a:srgbClr val="A4A3A4"/>
          </p15:clr>
        </p15:guide>
        <p15:guide id="15" pos="2624" userDrawn="1">
          <p15:clr>
            <a:srgbClr val="A4A3A4"/>
          </p15:clr>
        </p15:guide>
        <p15:guide id="16" pos="2760" userDrawn="1">
          <p15:clr>
            <a:srgbClr val="A4A3A4"/>
          </p15:clr>
        </p15:guide>
        <p15:guide id="17" pos="5056" userDrawn="1">
          <p15:clr>
            <a:srgbClr val="A4A3A4"/>
          </p15:clr>
        </p15:guide>
        <p15:guide id="18" pos="1472" userDrawn="1">
          <p15:clr>
            <a:srgbClr val="A4A3A4"/>
          </p15:clr>
        </p15:guide>
        <p15:guide id="19" pos="6208" userDrawn="1">
          <p15:clr>
            <a:srgbClr val="A4A3A4"/>
          </p15:clr>
        </p15:guide>
        <p15:guide id="20" pos="6080" userDrawn="1">
          <p15:clr>
            <a:srgbClr val="A4A3A4"/>
          </p15:clr>
        </p15:guide>
        <p15:guide id="21" pos="4928" userDrawn="1">
          <p15:clr>
            <a:srgbClr val="A4A3A4"/>
          </p15:clr>
        </p15:guide>
        <p15:guide id="22" pos="16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PwC India" initials="PwC" lastIdx="2" clrIdx="1">
    <p:extLst>
      <p:ext uri="{19B8F6BF-5375-455C-9EA6-DF929625EA0E}">
        <p15:presenceInfo xmlns:p15="http://schemas.microsoft.com/office/powerpoint/2012/main" userId="PwC Ind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100"/>
    <a:srgbClr val="F27300"/>
    <a:srgbClr val="DE6A00"/>
    <a:srgbClr val="F6B000"/>
    <a:srgbClr val="E0750A"/>
    <a:srgbClr val="F6B45C"/>
    <a:srgbClr val="FFB069"/>
    <a:srgbClr val="FFCFA3"/>
    <a:srgbClr val="E66708"/>
    <a:srgbClr val="F67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92280" autoAdjust="0"/>
  </p:normalViewPr>
  <p:slideViewPr>
    <p:cSldViewPr>
      <p:cViewPr varScale="1">
        <p:scale>
          <a:sx n="80" d="100"/>
          <a:sy n="80" d="100"/>
        </p:scale>
        <p:origin x="1142" y="53"/>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3776"/>
        <p:guide pos="448"/>
        <p:guide pos="7232"/>
        <p:guide pos="3904"/>
        <p:guide pos="2624"/>
        <p:guide pos="2760"/>
        <p:guide pos="5056"/>
        <p:guide pos="1472"/>
        <p:guide pos="6208"/>
        <p:guide pos="6080"/>
        <p:guide pos="4928"/>
        <p:guide pos="160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19413" cy="493712"/>
          </a:xfrm>
          <a:prstGeom prst="rect">
            <a:avLst/>
          </a:prstGeom>
        </p:spPr>
        <p:txBody>
          <a:bodyPr vert="horz" lIns="91425" tIns="45712" rIns="91425" bIns="45712" rtlCol="0"/>
          <a:lstStyle>
            <a:lvl1pPr algn="l">
              <a:defRPr sz="1200"/>
            </a:lvl1pPr>
          </a:lstStyle>
          <a:p>
            <a:endParaRPr lang="en-GB" dirty="0"/>
          </a:p>
        </p:txBody>
      </p:sp>
      <p:sp>
        <p:nvSpPr>
          <p:cNvPr id="3" name="Date Placeholder 2"/>
          <p:cNvSpPr>
            <a:spLocks noGrp="1"/>
          </p:cNvSpPr>
          <p:nvPr>
            <p:ph type="dt" sz="quarter" idx="1"/>
          </p:nvPr>
        </p:nvSpPr>
        <p:spPr>
          <a:xfrm>
            <a:off x="3814763" y="2"/>
            <a:ext cx="2919412" cy="493712"/>
          </a:xfrm>
          <a:prstGeom prst="rect">
            <a:avLst/>
          </a:prstGeom>
        </p:spPr>
        <p:txBody>
          <a:bodyPr vert="horz" lIns="91425" tIns="45712" rIns="91425" bIns="45712" rtlCol="0"/>
          <a:lstStyle>
            <a:lvl1pPr algn="r">
              <a:defRPr sz="1200"/>
            </a:lvl1pPr>
          </a:lstStyle>
          <a:p>
            <a:fld id="{01695106-23F9-4DBF-8E85-5B87833AB945}" type="datetimeFigureOut">
              <a:rPr lang="en-GB" smtClean="0"/>
              <a:pPr/>
              <a:t>19/03/2018</a:t>
            </a:fld>
            <a:endParaRPr lang="en-GB" dirty="0"/>
          </a:p>
        </p:txBody>
      </p:sp>
      <p:sp>
        <p:nvSpPr>
          <p:cNvPr id="4" name="Footer Placeholder 3"/>
          <p:cNvSpPr>
            <a:spLocks noGrp="1"/>
          </p:cNvSpPr>
          <p:nvPr>
            <p:ph type="ftr" sz="quarter" idx="2"/>
          </p:nvPr>
        </p:nvSpPr>
        <p:spPr>
          <a:xfrm>
            <a:off x="2" y="9371014"/>
            <a:ext cx="2919413" cy="493712"/>
          </a:xfrm>
          <a:prstGeom prst="rect">
            <a:avLst/>
          </a:prstGeom>
        </p:spPr>
        <p:txBody>
          <a:bodyPr vert="horz" lIns="91425" tIns="45712" rIns="91425" bIns="4571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4763" y="9371014"/>
            <a:ext cx="2919412" cy="493712"/>
          </a:xfrm>
          <a:prstGeom prst="rect">
            <a:avLst/>
          </a:prstGeom>
        </p:spPr>
        <p:txBody>
          <a:bodyPr vert="horz" lIns="91425" tIns="45712" rIns="91425" bIns="45712" rtlCol="0" anchor="b"/>
          <a:lstStyle>
            <a:lvl1pPr algn="r">
              <a:defRPr sz="1200"/>
            </a:lvl1pPr>
          </a:lstStyle>
          <a:p>
            <a:fld id="{52CF6937-9DFB-4DCC-BF48-8E16E2F3E1D1}" type="slidenum">
              <a:rPr lang="en-GB" smtClean="0"/>
              <a:pPr/>
              <a:t>‹#›</a:t>
            </a:fld>
            <a:endParaRPr lang="en-GB" dirty="0"/>
          </a:p>
        </p:txBody>
      </p:sp>
    </p:spTree>
    <p:extLst>
      <p:ext uri="{BB962C8B-B14F-4D97-AF65-F5344CB8AC3E}">
        <p14:creationId xmlns:p14="http://schemas.microsoft.com/office/powerpoint/2010/main" val="1401769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1" cy="493315"/>
          </a:xfrm>
          <a:prstGeom prst="rect">
            <a:avLst/>
          </a:prstGeom>
        </p:spPr>
        <p:txBody>
          <a:bodyPr vert="horz" lIns="91425" tIns="45712" rIns="91425" bIns="45712" rtlCol="0"/>
          <a:lstStyle>
            <a:lvl1pPr algn="l">
              <a:defRPr sz="1200"/>
            </a:lvl1pPr>
          </a:lstStyle>
          <a:p>
            <a:endParaRPr lang="en-GB" dirty="0"/>
          </a:p>
        </p:txBody>
      </p:sp>
      <p:sp>
        <p:nvSpPr>
          <p:cNvPr id="3" name="Date Placeholder 2"/>
          <p:cNvSpPr>
            <a:spLocks noGrp="1"/>
          </p:cNvSpPr>
          <p:nvPr>
            <p:ph type="dt" idx="1"/>
          </p:nvPr>
        </p:nvSpPr>
        <p:spPr>
          <a:xfrm>
            <a:off x="3815375" y="1"/>
            <a:ext cx="2918831" cy="493315"/>
          </a:xfrm>
          <a:prstGeom prst="rect">
            <a:avLst/>
          </a:prstGeom>
        </p:spPr>
        <p:txBody>
          <a:bodyPr vert="horz" lIns="91425" tIns="45712" rIns="91425" bIns="45712" rtlCol="0"/>
          <a:lstStyle>
            <a:lvl1pPr algn="r">
              <a:defRPr sz="1200"/>
            </a:lvl1pPr>
          </a:lstStyle>
          <a:p>
            <a:fld id="{5EFB8DA3-BCA9-4B7D-B50D-14F47506B614}" type="datetimeFigureOut">
              <a:rPr lang="en-GB" smtClean="0"/>
              <a:pPr/>
              <a:t>19/03/2018</a:t>
            </a:fld>
            <a:endParaRPr lang="en-GB" dirty="0"/>
          </a:p>
        </p:txBody>
      </p:sp>
      <p:sp>
        <p:nvSpPr>
          <p:cNvPr id="4" name="Slide Image Placeholder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1425" tIns="45712" rIns="91425" bIns="45712" rtlCol="0" anchor="ctr"/>
          <a:lstStyle/>
          <a:p>
            <a:endParaRPr lang="en-GB" dirty="0"/>
          </a:p>
        </p:txBody>
      </p:sp>
      <p:sp>
        <p:nvSpPr>
          <p:cNvPr id="5" name="Notes Placeholder 4"/>
          <p:cNvSpPr>
            <a:spLocks noGrp="1"/>
          </p:cNvSpPr>
          <p:nvPr>
            <p:ph type="body" sz="quarter" idx="3"/>
          </p:nvPr>
        </p:nvSpPr>
        <p:spPr>
          <a:xfrm>
            <a:off x="673577" y="4686500"/>
            <a:ext cx="5388610" cy="4439840"/>
          </a:xfrm>
          <a:prstGeom prst="rect">
            <a:avLst/>
          </a:prstGeom>
        </p:spPr>
        <p:txBody>
          <a:bodyPr vert="horz" lIns="91425" tIns="45712" rIns="91425" bIns="457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1286"/>
            <a:ext cx="2918831" cy="493315"/>
          </a:xfrm>
          <a:prstGeom prst="rect">
            <a:avLst/>
          </a:prstGeom>
        </p:spPr>
        <p:txBody>
          <a:bodyPr vert="horz" lIns="91425" tIns="45712" rIns="91425" bIns="4571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5" y="9371286"/>
            <a:ext cx="2918831" cy="493315"/>
          </a:xfrm>
          <a:prstGeom prst="rect">
            <a:avLst/>
          </a:prstGeom>
        </p:spPr>
        <p:txBody>
          <a:bodyPr vert="horz" lIns="91425" tIns="45712" rIns="91425" bIns="45712" rtlCol="0" anchor="b"/>
          <a:lstStyle>
            <a:lvl1pPr algn="r">
              <a:defRPr sz="1200"/>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52440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extLst>
      <p:ext uri="{BB962C8B-B14F-4D97-AF65-F5344CB8AC3E}">
        <p14:creationId xmlns:p14="http://schemas.microsoft.com/office/powerpoint/2010/main" val="4164605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2336801" y="2"/>
            <a:ext cx="98552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1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18"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21"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a:t>www.pwc.com</a:t>
            </a:r>
            <a:endParaRPr lang="en-GB" noProof="0" dirty="0"/>
          </a:p>
        </p:txBody>
      </p:sp>
      <p:grpSp>
        <p:nvGrpSpPr>
          <p:cNvPr id="16" name="Group 32"/>
          <p:cNvGrpSpPr/>
          <p:nvPr userDrawn="1"/>
        </p:nvGrpSpPr>
        <p:grpSpPr>
          <a:xfrm>
            <a:off x="1291456" y="6170992"/>
            <a:ext cx="12192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sp>
        <p:nvSpPr>
          <p:cNvPr id="6"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8"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tx1"/>
                </a:solidFill>
              </a:defRPr>
            </a:lvl1pPr>
          </a:lstStyle>
          <a:p>
            <a:r>
              <a:rPr lang="en-US" noProof="0"/>
              <a:t>Click to edit Master title style</a:t>
            </a:r>
            <a:endParaRPr lang="en-GB" noProof="0"/>
          </a:p>
        </p:txBody>
      </p:sp>
      <p:cxnSp>
        <p:nvCxnSpPr>
          <p:cNvPr id="11" name="Shape 10"/>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12" name="TextBox 11"/>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sp>
        <p:nvSpPr>
          <p:cNvPr id="15" name="Content Placeholder 26"/>
          <p:cNvSpPr>
            <a:spLocks noGrp="1"/>
          </p:cNvSpPr>
          <p:nvPr>
            <p:ph sz="quarter" idx="15"/>
          </p:nvPr>
        </p:nvSpPr>
        <p:spPr>
          <a:xfrm>
            <a:off x="711200" y="1752600"/>
            <a:ext cx="107696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711200" y="1752600"/>
            <a:ext cx="107696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dirty="0"/>
              <a:t>Amiseq Group - Proposal for services</a:t>
            </a:r>
            <a:endParaRPr lang="en-GB" dirty="0"/>
          </a:p>
        </p:txBody>
      </p:sp>
      <p:sp>
        <p:nvSpPr>
          <p:cNvPr id="29" name="TextBox 28"/>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PwC</a:t>
            </a: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2"/>
            <a:ext cx="107696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endParaRPr lang="en-GB" noProof="0"/>
          </a:p>
        </p:txBody>
      </p:sp>
      <p:sp>
        <p:nvSpPr>
          <p:cNvPr id="58" name="Subtitle 2"/>
          <p:cNvSpPr>
            <a:spLocks noGrp="1"/>
          </p:cNvSpPr>
          <p:nvPr>
            <p:ph type="subTitle" idx="1"/>
          </p:nvPr>
        </p:nvSpPr>
        <p:spPr bwMode="black">
          <a:xfrm>
            <a:off x="711200" y="1905002"/>
            <a:ext cx="107696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33"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34" name="TextBox 33"/>
          <p:cNvSpPr txBox="1"/>
          <p:nvPr/>
        </p:nvSpPr>
        <p:spPr>
          <a:xfrm>
            <a:off x="711200" y="6477002"/>
            <a:ext cx="34544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2" name="Shape 1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GB" noProof="0"/>
          </a:p>
        </p:txBody>
      </p:sp>
      <p:sp>
        <p:nvSpPr>
          <p:cNvPr id="22" name="Subtitle 2"/>
          <p:cNvSpPr>
            <a:spLocks noGrp="1"/>
          </p:cNvSpPr>
          <p:nvPr>
            <p:ph type="subTitle" idx="1"/>
          </p:nvPr>
        </p:nvSpPr>
        <p:spPr bwMode="black">
          <a:xfrm>
            <a:off x="711200" y="1905000"/>
            <a:ext cx="107696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dirty="0"/>
              <a:t>Amiseq Group - Proposal for services</a:t>
            </a:r>
            <a:endParaRPr lang="en-GB" dirty="0"/>
          </a:p>
        </p:txBody>
      </p:sp>
      <p:sp>
        <p:nvSpPr>
          <p:cNvPr id="38" name="TextBox 37"/>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PwC</a:t>
            </a:r>
          </a:p>
        </p:txBody>
      </p:sp>
      <p:cxnSp>
        <p:nvCxnSpPr>
          <p:cNvPr id="11" name="Shape 10"/>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711200" y="685800"/>
            <a:ext cx="107696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endParaRPr lang="en-GB" noProof="0"/>
          </a:p>
        </p:txBody>
      </p:sp>
      <p:sp>
        <p:nvSpPr>
          <p:cNvPr id="20" name="Content Placeholder 19"/>
          <p:cNvSpPr>
            <a:spLocks noGrp="1"/>
          </p:cNvSpPr>
          <p:nvPr>
            <p:ph sz="quarter" idx="13"/>
          </p:nvPr>
        </p:nvSpPr>
        <p:spPr>
          <a:xfrm>
            <a:off x="711202" y="2819400"/>
            <a:ext cx="52831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3" name="Subtitle 2"/>
          <p:cNvSpPr>
            <a:spLocks noGrp="1"/>
          </p:cNvSpPr>
          <p:nvPr>
            <p:ph type="subTitle" idx="1"/>
          </p:nvPr>
        </p:nvSpPr>
        <p:spPr bwMode="black">
          <a:xfrm>
            <a:off x="711200" y="1905001"/>
            <a:ext cx="107696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1"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dirty="0"/>
              <a:t>Amiseq Group - Proposal for services</a:t>
            </a:r>
            <a:endParaRPr lang="en-GB" dirty="0"/>
          </a:p>
        </p:txBody>
      </p:sp>
      <p:sp>
        <p:nvSpPr>
          <p:cNvPr id="32" name="TextBox 31"/>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PwC</a:t>
            </a:r>
          </a:p>
        </p:txBody>
      </p:sp>
      <p:cxnSp>
        <p:nvCxnSpPr>
          <p:cNvPr id="12" name="Shape 11"/>
          <p:cNvCxnSpPr/>
          <p:nvPr/>
        </p:nvCxnSpPr>
        <p:spPr>
          <a:xfrm rot="5400000" flipH="1" flipV="1">
            <a:off x="5918202" y="-4800600"/>
            <a:ext cx="152399" cy="109728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6820410" y="-3874008"/>
            <a:ext cx="152399" cy="9119616"/>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2527301" y="838200"/>
            <a:ext cx="7124700"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2527301" y="1828800"/>
            <a:ext cx="7124700"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2527300" y="374904"/>
            <a:ext cx="5474208"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02" name="Group 101"/>
          <p:cNvGrpSpPr>
            <a:grpSpLocks noChangeAspect="1"/>
          </p:cNvGrpSpPr>
          <p:nvPr userDrawn="1"/>
        </p:nvGrpSpPr>
        <p:grpSpPr>
          <a:xfrm>
            <a:off x="1291457" y="5768682"/>
            <a:ext cx="1643044"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2336801" y="2"/>
            <a:ext cx="98552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31" name="Picture Placeholder 76"/>
          <p:cNvSpPr>
            <a:spLocks noGrp="1"/>
          </p:cNvSpPr>
          <p:nvPr>
            <p:ph type="pic" sz="quarter" idx="13"/>
          </p:nvPr>
        </p:nvSpPr>
        <p:spPr>
          <a:xfrm>
            <a:off x="812801" y="3048000"/>
            <a:ext cx="1219200" cy="762000"/>
          </a:xfrm>
        </p:spPr>
        <p:txBody>
          <a:bodyPr/>
          <a:lstStyle>
            <a:lvl1pPr>
              <a:defRPr sz="1400"/>
            </a:lvl1pPr>
          </a:lstStyle>
          <a:p>
            <a:r>
              <a:rPr lang="en-US" noProof="0" dirty="0"/>
              <a:t>Click icon to add picture</a:t>
            </a:r>
            <a:endParaRPr lang="en-GB" noProof="0" dirty="0"/>
          </a:p>
        </p:txBody>
      </p:sp>
      <p:grpSp>
        <p:nvGrpSpPr>
          <p:cNvPr id="3" name="Group 31"/>
          <p:cNvGrpSpPr/>
          <p:nvPr/>
        </p:nvGrpSpPr>
        <p:grpSpPr>
          <a:xfrm>
            <a:off x="652115" y="2901698"/>
            <a:ext cx="1613003"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46"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47"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96" name="Group 32"/>
          <p:cNvGrpSpPr/>
          <p:nvPr/>
        </p:nvGrpSpPr>
        <p:grpSpPr>
          <a:xfrm>
            <a:off x="1291456" y="6170992"/>
            <a:ext cx="12192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2336801" y="2"/>
            <a:ext cx="98552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dirty="0"/>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dirty="0"/>
            </a:p>
          </p:txBody>
        </p:sp>
      </p:grpSp>
      <p:sp>
        <p:nvSpPr>
          <p:cNvPr id="54"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5"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6"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
        <p:nvSpPr>
          <p:cNvPr id="17" name="Picture Placeholder 76"/>
          <p:cNvSpPr>
            <a:spLocks noGrp="1"/>
          </p:cNvSpPr>
          <p:nvPr>
            <p:ph type="pic" sz="quarter" idx="13"/>
          </p:nvPr>
        </p:nvSpPr>
        <p:spPr>
          <a:xfrm>
            <a:off x="2336800" y="2899978"/>
            <a:ext cx="8432800" cy="3272223"/>
          </a:xfrm>
        </p:spPr>
        <p:txBody>
          <a:bodyPr/>
          <a:lstStyle>
            <a:lvl1pPr>
              <a:defRPr sz="1400"/>
            </a:lvl1pPr>
          </a:lstStyle>
          <a:p>
            <a:r>
              <a:rPr lang="en-US" noProof="0" dirty="0"/>
              <a:t>Click icon to add picture</a:t>
            </a:r>
            <a:endParaRPr lang="en-GB" noProof="0" dirty="0"/>
          </a:p>
        </p:txBody>
      </p:sp>
      <p:grpSp>
        <p:nvGrpSpPr>
          <p:cNvPr id="18" name="Group 32"/>
          <p:cNvGrpSpPr/>
          <p:nvPr userDrawn="1"/>
        </p:nvGrpSpPr>
        <p:grpSpPr>
          <a:xfrm>
            <a:off x="1291456" y="6170992"/>
            <a:ext cx="12192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32" name="TextBox 31"/>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5" name="Shape 14"/>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0"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9855200" y="685802"/>
            <a:ext cx="23368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1" name="Rectangle 648"/>
          <p:cNvSpPr>
            <a:spLocks noChangeArrowheads="1"/>
          </p:cNvSpPr>
          <p:nvPr/>
        </p:nvSpPr>
        <p:spPr bwMode="gray">
          <a:xfrm>
            <a:off x="2336800" y="0"/>
            <a:ext cx="75184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83" name="Rectangle 650"/>
          <p:cNvSpPr>
            <a:spLocks noChangeArrowheads="1"/>
          </p:cNvSpPr>
          <p:nvPr/>
        </p:nvSpPr>
        <p:spPr bwMode="gray">
          <a:xfrm>
            <a:off x="2336800" y="685800"/>
            <a:ext cx="75184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50"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1"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2"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1" name="Group 32"/>
          <p:cNvGrpSpPr/>
          <p:nvPr userDrawn="1"/>
        </p:nvGrpSpPr>
        <p:grpSpPr>
          <a:xfrm>
            <a:off x="1291456" y="6170992"/>
            <a:ext cx="12192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800" noProof="0" dirty="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sz="1800" noProof="0" dirty="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711200" y="1752602"/>
            <a:ext cx="52832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197602" y="1752600"/>
            <a:ext cx="52831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62" name="Shape 61"/>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1"/>
            <a:ext cx="10769600" cy="914400"/>
          </a:xfrm>
        </p:spPr>
        <p:txBody>
          <a:bodyPr/>
          <a:lstStyle/>
          <a:p>
            <a:r>
              <a:rPr lang="en-US" noProof="0"/>
              <a:t>Click to edit Master title style</a:t>
            </a:r>
            <a:endParaRPr lang="en-GB" noProof="0"/>
          </a:p>
        </p:txBody>
      </p:sp>
      <p:sp>
        <p:nvSpPr>
          <p:cNvPr id="27" name="Content Placeholder 26"/>
          <p:cNvSpPr>
            <a:spLocks noGrp="1"/>
          </p:cNvSpPr>
          <p:nvPr>
            <p:ph sz="quarter" idx="13"/>
          </p:nvPr>
        </p:nvSpPr>
        <p:spPr>
          <a:xfrm>
            <a:off x="711200" y="1752602"/>
            <a:ext cx="3454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Content Placeholder 26"/>
          <p:cNvSpPr>
            <a:spLocks noGrp="1"/>
          </p:cNvSpPr>
          <p:nvPr>
            <p:ph sz="quarter" idx="14"/>
          </p:nvPr>
        </p:nvSpPr>
        <p:spPr>
          <a:xfrm>
            <a:off x="4368802" y="1752602"/>
            <a:ext cx="34543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8026400" y="1752602"/>
            <a:ext cx="3454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6"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37" name="TextBox 36"/>
          <p:cNvSpPr txBox="1"/>
          <p:nvPr/>
        </p:nvSpPr>
        <p:spPr>
          <a:xfrm>
            <a:off x="711200" y="6477001"/>
            <a:ext cx="3454400" cy="152401"/>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9" name="Shape 18"/>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711200" y="3352800"/>
            <a:ext cx="52832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197600" y="3352800"/>
            <a:ext cx="52832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33" name="TextBox 32"/>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sp>
        <p:nvSpPr>
          <p:cNvPr id="13" name="Text Placeholder 12"/>
          <p:cNvSpPr>
            <a:spLocks noGrp="1"/>
          </p:cNvSpPr>
          <p:nvPr>
            <p:ph type="body" sz="quarter" idx="16"/>
          </p:nvPr>
        </p:nvSpPr>
        <p:spPr>
          <a:xfrm>
            <a:off x="711200" y="1752600"/>
            <a:ext cx="10769600" cy="1447800"/>
          </a:xfrm>
        </p:spPr>
        <p:txBody>
          <a:bodyPr/>
          <a:lstStyle/>
          <a:p>
            <a:pPr lvl="0"/>
            <a:r>
              <a:rPr lang="en-US" noProof="0"/>
              <a:t>Click to edit Master text styles</a:t>
            </a: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8026400" y="1752600"/>
            <a:ext cx="34544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8026400" y="4038600"/>
            <a:ext cx="34544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711200" y="1752600"/>
            <a:ext cx="7112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711200" y="1752600"/>
            <a:ext cx="3454400" cy="2133600"/>
          </a:xfrm>
        </p:spPr>
        <p:txBody>
          <a:bodyPr/>
          <a:lstStyle/>
          <a:p>
            <a:pPr lvl="0"/>
            <a:r>
              <a:rPr lang="en-US" noProof="0"/>
              <a:t>Click to edit Master text styles</a:t>
            </a:r>
          </a:p>
        </p:txBody>
      </p:sp>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31" name="Content Placeholder 26"/>
          <p:cNvSpPr>
            <a:spLocks noGrp="1"/>
          </p:cNvSpPr>
          <p:nvPr>
            <p:ph sz="quarter" idx="15"/>
          </p:nvPr>
        </p:nvSpPr>
        <p:spPr>
          <a:xfrm>
            <a:off x="711200" y="4038600"/>
            <a:ext cx="34544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4368800" y="1752600"/>
            <a:ext cx="7112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20" name="TextBox 19"/>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4" name="Shape 13"/>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2"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4368800" y="685800"/>
            <a:ext cx="7112000" cy="914400"/>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4368800" y="1752600"/>
            <a:ext cx="7112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711200" y="1752600"/>
            <a:ext cx="34544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19" name="TextBox 18"/>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1">
                <a:latin typeface="Arial" pitchFamily="34" charset="0"/>
                <a:cs typeface="Arial" pitchFamily="34" charset="0"/>
              </a:rPr>
              <a:t>PwC</a:t>
            </a:r>
          </a:p>
        </p:txBody>
      </p:sp>
      <p:cxnSp>
        <p:nvCxnSpPr>
          <p:cNvPr id="30" name="Shape 29"/>
          <p:cNvCxnSpPr/>
          <p:nvPr/>
        </p:nvCxnSpPr>
        <p:spPr>
          <a:xfrm rot="5400000" flipH="1" flipV="1">
            <a:off x="7747002" y="-2971800"/>
            <a:ext cx="152399" cy="73152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11"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p>
            <a:r>
              <a:rPr lang="en-US" noProof="0"/>
              <a:t>Click to edit Master title style</a:t>
            </a:r>
            <a:endParaRPr lang="en-GB" noProof="0"/>
          </a:p>
        </p:txBody>
      </p:sp>
      <p:sp>
        <p:nvSpPr>
          <p:cNvPr id="12" name="Footer Placeholder 4"/>
          <p:cNvSpPr>
            <a:spLocks noGrp="1"/>
          </p:cNvSpPr>
          <p:nvPr>
            <p:ph type="ftr" sz="quarter" idx="3"/>
          </p:nvPr>
        </p:nvSpPr>
        <p:spPr>
          <a:xfrm>
            <a:off x="711200" y="6324600"/>
            <a:ext cx="70104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
        <p:nvSpPr>
          <p:cNvPr id="16" name="TextBox 15"/>
          <p:cNvSpPr txBox="1"/>
          <p:nvPr/>
        </p:nvSpPr>
        <p:spPr>
          <a:xfrm>
            <a:off x="711200" y="6477001"/>
            <a:ext cx="34544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PwC</a:t>
            </a:r>
          </a:p>
        </p:txBody>
      </p:sp>
      <p:cxnSp>
        <p:nvCxnSpPr>
          <p:cNvPr id="10" name="Shape 9"/>
          <p:cNvCxnSpPr/>
          <p:nvPr/>
        </p:nvCxnSpPr>
        <p:spPr>
          <a:xfrm rot="5400000" flipH="1" flipV="1">
            <a:off x="5918202" y="-4800600"/>
            <a:ext cx="152399" cy="109728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9"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dirty="0"/>
              <a:t>Amiseq Group - Proposal for services</a:t>
            </a:r>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685801"/>
            <a:ext cx="10871200" cy="533400"/>
          </a:xfrm>
          <a:ln>
            <a:solidFill>
              <a:schemeClr val="bg1"/>
            </a:solidFill>
          </a:ln>
        </p:spPr>
        <p:style>
          <a:lnRef idx="2">
            <a:schemeClr val="accent2"/>
          </a:lnRef>
          <a:fillRef idx="1">
            <a:schemeClr val="lt1"/>
          </a:fillRef>
          <a:effectRef idx="0">
            <a:schemeClr val="accent2"/>
          </a:effectRef>
          <a:fontRef idx="minor">
            <a:schemeClr val="dk1"/>
          </a:fontRef>
        </p:style>
        <p:txBody>
          <a:bodyPr/>
          <a:lstStyle/>
          <a:p>
            <a:r>
              <a:rPr lang="en-US" dirty="0">
                <a:solidFill>
                  <a:schemeClr val="accent3"/>
                </a:solidFill>
                <a:latin typeface="+mj-lt"/>
              </a:rPr>
              <a:t>Profile</a:t>
            </a:r>
            <a:br>
              <a:rPr lang="en-US" dirty="0">
                <a:solidFill>
                  <a:schemeClr val="accent3"/>
                </a:solidFill>
                <a:latin typeface="+mj-lt"/>
              </a:rPr>
            </a:br>
            <a:endParaRPr lang="en-US" dirty="0">
              <a:solidFill>
                <a:schemeClr val="accent3"/>
              </a:solidFill>
              <a:latin typeface="+mj-lt"/>
            </a:endParaRPr>
          </a:p>
        </p:txBody>
      </p:sp>
      <p:graphicFrame>
        <p:nvGraphicFramePr>
          <p:cNvPr id="28" name="Table 27"/>
          <p:cNvGraphicFramePr>
            <a:graphicFrameLocks noGrp="1"/>
          </p:cNvGraphicFramePr>
          <p:nvPr>
            <p:extLst>
              <p:ext uri="{D42A27DB-BD31-4B8C-83A1-F6EECF244321}">
                <p14:modId xmlns:p14="http://schemas.microsoft.com/office/powerpoint/2010/main" val="3623956385"/>
              </p:ext>
            </p:extLst>
          </p:nvPr>
        </p:nvGraphicFramePr>
        <p:xfrm>
          <a:off x="550706" y="4476607"/>
          <a:ext cx="2319612" cy="1276916"/>
        </p:xfrm>
        <a:graphic>
          <a:graphicData uri="http://schemas.openxmlformats.org/drawingml/2006/table">
            <a:tbl>
              <a:tblPr firstRow="1" bandRow="1">
                <a:tableStyleId>{5C22544A-7EE6-4342-B048-85BDC9FD1C3A}</a:tableStyleId>
              </a:tblPr>
              <a:tblGrid>
                <a:gridCol w="2319612">
                  <a:extLst>
                    <a:ext uri="{9D8B030D-6E8A-4147-A177-3AD203B41FA5}">
                      <a16:colId xmlns:a16="http://schemas.microsoft.com/office/drawing/2014/main" val="20000"/>
                    </a:ext>
                  </a:extLst>
                </a:gridCol>
              </a:tblGrid>
              <a:tr h="319229">
                <a:tc>
                  <a:txBody>
                    <a:bodyPr/>
                    <a:lstStyle/>
                    <a:p>
                      <a:pPr marL="114300" marR="0" indent="-114300" algn="l" defTabSz="1018861" rtl="0" eaLnBrk="1" fontAlgn="t" latinLnBrk="0" hangingPunct="1">
                        <a:lnSpc>
                          <a:spcPct val="100000"/>
                        </a:lnSpc>
                        <a:spcBef>
                          <a:spcPts val="0"/>
                        </a:spcBef>
                        <a:spcAft>
                          <a:spcPts val="200"/>
                        </a:spcAft>
                        <a:buClrTx/>
                        <a:buSzTx/>
                        <a:buFont typeface="Arial" pitchFamily="34" charset="0"/>
                        <a:buNone/>
                        <a:tabLst/>
                        <a:defRPr/>
                      </a:pPr>
                      <a:r>
                        <a:rPr lang="en-GB" sz="1000" b="1" kern="1200" dirty="0">
                          <a:solidFill>
                            <a:schemeClr val="accent2"/>
                          </a:solidFill>
                          <a:latin typeface="Georgia" pitchFamily="18" charset="0"/>
                          <a:ea typeface="+mn-ea"/>
                          <a:cs typeface="+mn-cs"/>
                        </a:rPr>
                        <a:t>Contact details</a:t>
                      </a:r>
                    </a:p>
                  </a:txBody>
                  <a:tcPr marL="39113" marR="39113" marT="24875" marB="24875"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9229">
                <a:tc>
                  <a:txBody>
                    <a:bodyPr/>
                    <a:lstStyle/>
                    <a:p>
                      <a:pPr marL="114300" marR="0" indent="-114300" algn="l" defTabSz="1018861" rtl="0" eaLnBrk="1" fontAlgn="t" latinLnBrk="0" hangingPunct="1">
                        <a:lnSpc>
                          <a:spcPct val="100000"/>
                        </a:lnSpc>
                        <a:spcBef>
                          <a:spcPts val="0"/>
                        </a:spcBef>
                        <a:spcAft>
                          <a:spcPts val="200"/>
                        </a:spcAft>
                        <a:buClrTx/>
                        <a:buSzTx/>
                        <a:buFont typeface="Arial" pitchFamily="34" charset="0"/>
                        <a:buNone/>
                        <a:tabLst/>
                        <a:defRPr/>
                      </a:pPr>
                      <a:r>
                        <a:rPr lang="en-US" sz="1000" b="0" i="0" u="none" strike="noStrike" kern="1200" baseline="0" dirty="0">
                          <a:solidFill>
                            <a:schemeClr val="dk1"/>
                          </a:solidFill>
                          <a:latin typeface="+mj-lt"/>
                          <a:ea typeface="+mn-ea"/>
                          <a:cs typeface="+mn-cs"/>
                        </a:rPr>
                        <a:t>Cochin</a:t>
                      </a:r>
                    </a:p>
                  </a:txBody>
                  <a:tcPr marL="39113" marR="39113" marT="24875" marB="24875"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9229">
                <a:tc>
                  <a:txBody>
                    <a:bodyPr/>
                    <a:lstStyle/>
                    <a:p>
                      <a:pPr marL="114300" marR="0" indent="-114300" algn="l" defTabSz="1018861" rtl="0" eaLnBrk="1" fontAlgn="t" latinLnBrk="0" hangingPunct="1">
                        <a:lnSpc>
                          <a:spcPct val="100000"/>
                        </a:lnSpc>
                        <a:spcBef>
                          <a:spcPts val="0"/>
                        </a:spcBef>
                        <a:spcAft>
                          <a:spcPts val="200"/>
                        </a:spcAft>
                        <a:buClrTx/>
                        <a:buSzTx/>
                        <a:buFont typeface="Arial" pitchFamily="34" charset="0"/>
                        <a:buNone/>
                        <a:tabLst/>
                        <a:defRPr/>
                      </a:pPr>
                      <a:r>
                        <a:rPr lang="en-GB" sz="1000" kern="1200" dirty="0">
                          <a:solidFill>
                            <a:schemeClr val="dk1"/>
                          </a:solidFill>
                          <a:latin typeface="+mj-lt"/>
                          <a:ea typeface="+mn-ea"/>
                          <a:cs typeface="+mn-cs"/>
                        </a:rPr>
                        <a:t>Mo no: +91 9742284940</a:t>
                      </a:r>
                    </a:p>
                  </a:txBody>
                  <a:tcPr marL="39113" marR="39113" marT="24875" marB="24875" anchor="ctr">
                    <a:lnL w="12700" cmpd="sng">
                      <a:noFill/>
                    </a:lnL>
                    <a:lnR w="12700" cmpd="sng">
                      <a:noFill/>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19229">
                <a:tc>
                  <a:txBody>
                    <a:bodyPr/>
                    <a:lstStyle/>
                    <a:p>
                      <a:pPr marL="114300" marR="0" indent="-114300" algn="l" defTabSz="1018861" rtl="0" eaLnBrk="1" fontAlgn="t" latinLnBrk="0" hangingPunct="1">
                        <a:lnSpc>
                          <a:spcPct val="100000"/>
                        </a:lnSpc>
                        <a:spcBef>
                          <a:spcPts val="0"/>
                        </a:spcBef>
                        <a:spcAft>
                          <a:spcPts val="200"/>
                        </a:spcAft>
                        <a:buClrTx/>
                        <a:buSzTx/>
                        <a:buFont typeface="Arial" pitchFamily="34" charset="0"/>
                        <a:buNone/>
                        <a:tabLst/>
                        <a:defRPr/>
                      </a:pPr>
                      <a:r>
                        <a:rPr lang="en-GB" sz="1000" u="none" kern="1200" dirty="0">
                          <a:solidFill>
                            <a:schemeClr val="tx1"/>
                          </a:solidFill>
                          <a:latin typeface="+mj-lt"/>
                          <a:ea typeface="+mn-ea"/>
                          <a:cs typeface="+mn-cs"/>
                        </a:rPr>
                        <a:t>E-mail: nisha.menon@pwc.com</a:t>
                      </a:r>
                    </a:p>
                  </a:txBody>
                  <a:tcPr marL="39113" marR="39113" marT="24875" marB="24875" anchor="ctr">
                    <a:lnL w="12700" cmpd="sng">
                      <a:noFill/>
                    </a:lnL>
                    <a:lnR w="12700" cmpd="sng">
                      <a:noFill/>
                    </a:lnR>
                    <a:lnT w="12700" cap="flat" cmpd="sng" algn="ctr">
                      <a:solidFill>
                        <a:schemeClr val="tx2"/>
                      </a:solidFill>
                      <a:prstDash val="sysDot"/>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871780148"/>
              </p:ext>
            </p:extLst>
          </p:nvPr>
        </p:nvGraphicFramePr>
        <p:xfrm>
          <a:off x="3154048" y="1274929"/>
          <a:ext cx="8326751" cy="4245222"/>
        </p:xfrm>
        <a:graphic>
          <a:graphicData uri="http://schemas.openxmlformats.org/drawingml/2006/table">
            <a:tbl>
              <a:tblPr firstRow="1" bandRow="1">
                <a:tableStyleId>{5C22544A-7EE6-4342-B048-85BDC9FD1C3A}</a:tableStyleId>
              </a:tblPr>
              <a:tblGrid>
                <a:gridCol w="8326751">
                  <a:extLst>
                    <a:ext uri="{9D8B030D-6E8A-4147-A177-3AD203B41FA5}">
                      <a16:colId xmlns:a16="http://schemas.microsoft.com/office/drawing/2014/main" val="20000"/>
                    </a:ext>
                  </a:extLst>
                </a:gridCol>
              </a:tblGrid>
              <a:tr h="181942">
                <a:tc>
                  <a:txBody>
                    <a:bodyPr/>
                    <a:lstStyle/>
                    <a:p>
                      <a:pPr algn="l">
                        <a:lnSpc>
                          <a:spcPct val="100000"/>
                        </a:lnSpc>
                        <a:spcBef>
                          <a:spcPts val="0"/>
                        </a:spcBef>
                        <a:spcAft>
                          <a:spcPts val="200"/>
                        </a:spcAft>
                      </a:pPr>
                      <a:r>
                        <a:rPr lang="en-GB" sz="1200" b="1" baseline="0" dirty="0">
                          <a:solidFill>
                            <a:schemeClr val="tx2"/>
                          </a:solidFill>
                          <a:latin typeface="+mj-lt"/>
                        </a:rPr>
                        <a:t>Profile brief</a:t>
                      </a:r>
                      <a:r>
                        <a:rPr lang="en-GB" sz="1200" b="1" dirty="0">
                          <a:solidFill>
                            <a:schemeClr val="tx2"/>
                          </a:solidFill>
                          <a:latin typeface="+mj-lt"/>
                        </a:rPr>
                        <a:t> </a:t>
                      </a:r>
                    </a:p>
                  </a:txBody>
                  <a:tcPr marL="39113" marR="39113" marT="24875" marB="24875"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rgbClr val="E0301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02241">
                <a:tc>
                  <a:txBody>
                    <a:bodyPr/>
                    <a:lstStyle/>
                    <a:p>
                      <a:r>
                        <a:rPr lang="en-US" sz="1200" kern="1200" dirty="0">
                          <a:solidFill>
                            <a:schemeClr val="dk1"/>
                          </a:solidFill>
                          <a:latin typeface="+mj-lt"/>
                          <a:ea typeface="+mn-ea"/>
                          <a:cs typeface="+mn-cs"/>
                        </a:rPr>
                        <a:t>Nisha Menon is a Director with PwC’s Tax and regulatory practice and has over 10 years of experience both in the industry as well as in advising clients on business, tax and regulatory</a:t>
                      </a:r>
                      <a:r>
                        <a:rPr lang="en-US" sz="1200" kern="1200" baseline="0" dirty="0">
                          <a:solidFill>
                            <a:schemeClr val="dk1"/>
                          </a:solidFill>
                          <a:latin typeface="+mj-lt"/>
                          <a:ea typeface="+mn-ea"/>
                          <a:cs typeface="+mn-cs"/>
                        </a:rPr>
                        <a:t> matters spanning </a:t>
                      </a:r>
                      <a:r>
                        <a:rPr lang="en-US" sz="1200" kern="1200" dirty="0">
                          <a:solidFill>
                            <a:schemeClr val="dk1"/>
                          </a:solidFill>
                          <a:latin typeface="+mj-lt"/>
                          <a:ea typeface="+mn-ea"/>
                          <a:cs typeface="+mn-cs"/>
                        </a:rPr>
                        <a:t>across industries</a:t>
                      </a:r>
                    </a:p>
                  </a:txBody>
                  <a:tcPr marL="39113" marR="39113" marT="24875" marB="24875" anchor="ctr">
                    <a:lnL w="12700" cmpd="sng">
                      <a:noFill/>
                    </a:lnL>
                    <a:lnR w="12700" cmpd="sng">
                      <a:noFill/>
                    </a:lnR>
                    <a:lnT w="12700" cap="flat" cmpd="sng" algn="ctr">
                      <a:solidFill>
                        <a:srgbClr val="E0301E"/>
                      </a:solidFill>
                      <a:prstDash val="solid"/>
                      <a:round/>
                      <a:headEnd type="none" w="med" len="med"/>
                      <a:tailEnd type="none" w="med" len="med"/>
                    </a:lnT>
                    <a:lnB w="12700" cap="flat" cmpd="sng" algn="ctr">
                      <a:solidFill>
                        <a:srgbClr val="E0301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61161">
                <a:tc>
                  <a:txBody>
                    <a:bodyPr/>
                    <a:lstStyle/>
                    <a:p>
                      <a:pPr marL="0" marR="0" indent="0" algn="just" defTabSz="1018861" rtl="0" eaLnBrk="1" fontAlgn="t" latinLnBrk="0" hangingPunct="1">
                        <a:lnSpc>
                          <a:spcPct val="150000"/>
                        </a:lnSpc>
                        <a:spcBef>
                          <a:spcPts val="0"/>
                        </a:spcBef>
                        <a:spcAft>
                          <a:spcPts val="200"/>
                        </a:spcAft>
                        <a:buClrTx/>
                        <a:buSzTx/>
                        <a:buFont typeface="Arial" pitchFamily="34" charset="0"/>
                        <a:buNone/>
                        <a:tabLst/>
                        <a:defRPr/>
                      </a:pPr>
                      <a:r>
                        <a:rPr lang="en-US" sz="1200" kern="1200" dirty="0">
                          <a:solidFill>
                            <a:schemeClr val="tx2"/>
                          </a:solidFill>
                          <a:latin typeface="+mj-lt"/>
                          <a:ea typeface="宋体" charset="-122"/>
                          <a:cs typeface="+mn-cs"/>
                        </a:rPr>
                        <a:t>Experience summary</a:t>
                      </a:r>
                    </a:p>
                    <a:p>
                      <a:pPr marL="171450" marR="0" indent="-171450" algn="just" defTabSz="1018861" rtl="0" eaLnBrk="1" fontAlgn="t" latinLnBrk="0" hangingPunct="1">
                        <a:lnSpc>
                          <a:spcPct val="150000"/>
                        </a:lnSpc>
                        <a:spcBef>
                          <a:spcPts val="600"/>
                        </a:spcBef>
                        <a:spcAft>
                          <a:spcPts val="0"/>
                        </a:spcAft>
                        <a:buClrTx/>
                        <a:buSzTx/>
                        <a:buFont typeface="Wingdings" panose="05000000000000000000" pitchFamily="2" charset="2"/>
                        <a:buChar char="§"/>
                        <a:tabLst/>
                        <a:defRPr/>
                      </a:pPr>
                      <a:r>
                        <a:rPr lang="en-US" sz="1200" kern="1200" dirty="0">
                          <a:solidFill>
                            <a:schemeClr val="dk1"/>
                          </a:solidFill>
                          <a:latin typeface="+mj-lt"/>
                          <a:ea typeface="+mn-ea"/>
                          <a:cs typeface="+mn-cs"/>
                        </a:rPr>
                        <a:t>As part of her stint</a:t>
                      </a:r>
                      <a:r>
                        <a:rPr lang="en-US" sz="1200" kern="1200" baseline="0" dirty="0">
                          <a:solidFill>
                            <a:schemeClr val="dk1"/>
                          </a:solidFill>
                          <a:latin typeface="+mj-lt"/>
                          <a:ea typeface="+mn-ea"/>
                          <a:cs typeface="+mn-cs"/>
                        </a:rPr>
                        <a:t> in the industry, Nisha led the Indirect tax function of HP India Sales Private Limited. </a:t>
                      </a:r>
                    </a:p>
                    <a:p>
                      <a:pPr marL="171450" marR="0" indent="-171450" algn="just" defTabSz="1018861" rtl="0" eaLnBrk="1" fontAlgn="t" latinLnBrk="0" hangingPunct="1">
                        <a:lnSpc>
                          <a:spcPct val="150000"/>
                        </a:lnSpc>
                        <a:spcBef>
                          <a:spcPts val="600"/>
                        </a:spcBef>
                        <a:spcAft>
                          <a:spcPts val="0"/>
                        </a:spcAft>
                        <a:buClrTx/>
                        <a:buSzTx/>
                        <a:buFont typeface="Wingdings" panose="05000000000000000000" pitchFamily="2" charset="2"/>
                        <a:buChar char="§"/>
                        <a:tabLst/>
                        <a:defRPr/>
                      </a:pPr>
                      <a:r>
                        <a:rPr lang="en-US" sz="1200" kern="1200" baseline="0" dirty="0">
                          <a:solidFill>
                            <a:schemeClr val="dk1"/>
                          </a:solidFill>
                          <a:latin typeface="+mj-lt"/>
                          <a:ea typeface="+mn-ea"/>
                          <a:cs typeface="+mn-cs"/>
                        </a:rPr>
                        <a:t>During this stint, in addition to leading the GST implementation project for HP Inc.’s entities in India, she has also supervised compliances, provided assistance in deal support and other business related advisory, conducted trainings, set up process and controls as well as front ended litigation, from an Indirect tax perspective</a:t>
                      </a:r>
                    </a:p>
                    <a:p>
                      <a:pPr marL="171450" marR="0" indent="-171450" algn="just" defTabSz="1018861" rtl="0" eaLnBrk="1" fontAlgn="t" latinLnBrk="0" hangingPunct="1">
                        <a:lnSpc>
                          <a:spcPct val="150000"/>
                        </a:lnSpc>
                        <a:spcBef>
                          <a:spcPts val="600"/>
                        </a:spcBef>
                        <a:spcAft>
                          <a:spcPts val="0"/>
                        </a:spcAft>
                        <a:buClrTx/>
                        <a:buSzTx/>
                        <a:buFont typeface="Wingdings" panose="05000000000000000000" pitchFamily="2" charset="2"/>
                        <a:buChar char="§"/>
                        <a:tabLst/>
                        <a:defRPr/>
                      </a:pPr>
                      <a:r>
                        <a:rPr lang="en-US" sz="1200" kern="1200" baseline="0" dirty="0">
                          <a:solidFill>
                            <a:schemeClr val="dk1"/>
                          </a:solidFill>
                          <a:latin typeface="+mj-lt"/>
                          <a:ea typeface="+mn-ea"/>
                          <a:cs typeface="+mn-cs"/>
                        </a:rPr>
                        <a:t>Additionally, she has a rich experience in advising companies on issues related to Customs, Central Excise, Service tax, VAT, Foreign Trade Policy and so forth. She has worked on various Indirect tax related structuring assignments, due diligence reviews, litigation matters as well as on Corporate tax compliances </a:t>
                      </a:r>
                    </a:p>
                  </a:txBody>
                  <a:tcPr marL="39113" marR="39113" marT="24875" marB="24875" anchor="ctr">
                    <a:lnL w="12700" cmpd="sng">
                      <a:noFill/>
                    </a:lnL>
                    <a:lnR w="12700" cmpd="sng">
                      <a:noFill/>
                    </a:lnR>
                    <a:lnT w="12700" cap="flat" cmpd="sng" algn="ctr">
                      <a:solidFill>
                        <a:srgbClr val="E0301E"/>
                      </a:solidFill>
                      <a:prstDash val="solid"/>
                      <a:round/>
                      <a:headEnd type="none" w="med" len="med"/>
                      <a:tailEnd type="none" w="med" len="med"/>
                    </a:lnT>
                    <a:lnB w="12700" cap="flat" cmpd="sng" algn="ctr">
                      <a:solidFill>
                        <a:srgbClr val="E0301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7737">
                <a:tc>
                  <a:txBody>
                    <a:bodyPr/>
                    <a:lstStyle/>
                    <a:p>
                      <a:pPr marL="0" marR="0" indent="0" algn="l" defTabSz="1018861" rtl="0" eaLnBrk="1" fontAlgn="t" latinLnBrk="0" hangingPunct="1">
                        <a:lnSpc>
                          <a:spcPct val="100000"/>
                        </a:lnSpc>
                        <a:spcBef>
                          <a:spcPts val="0"/>
                        </a:spcBef>
                        <a:spcAft>
                          <a:spcPts val="200"/>
                        </a:spcAft>
                        <a:buClrTx/>
                        <a:buSzTx/>
                        <a:buFont typeface="Wingdings" panose="05000000000000000000" pitchFamily="2" charset="2"/>
                        <a:buNone/>
                        <a:tabLst/>
                        <a:defRPr/>
                      </a:pPr>
                      <a:r>
                        <a:rPr lang="en-US" sz="1200" kern="1200" dirty="0">
                          <a:solidFill>
                            <a:schemeClr val="accent5"/>
                          </a:solidFill>
                          <a:latin typeface="+mj-lt"/>
                          <a:ea typeface="+mn-ea"/>
                          <a:cs typeface="+mn-cs"/>
                        </a:rPr>
                        <a:t>Education qualification</a:t>
                      </a:r>
                    </a:p>
                    <a:p>
                      <a:pPr marL="0" indent="0" algn="l" defTabSz="1018861" rtl="0" eaLnBrk="1" fontAlgn="t" latinLnBrk="0" hangingPunct="1">
                        <a:lnSpc>
                          <a:spcPct val="100000"/>
                        </a:lnSpc>
                        <a:spcBef>
                          <a:spcPts val="0"/>
                        </a:spcBef>
                        <a:spcAft>
                          <a:spcPts val="200"/>
                        </a:spcAft>
                        <a:buFont typeface="Georgia" panose="02040502050405020303" pitchFamily="18" charset="0"/>
                        <a:buNone/>
                      </a:pPr>
                      <a:r>
                        <a:rPr lang="en-US" sz="1200" kern="1200" baseline="0" dirty="0">
                          <a:solidFill>
                            <a:schemeClr val="dk1"/>
                          </a:solidFill>
                          <a:latin typeface="Georgia" pitchFamily="18" charset="0"/>
                          <a:ea typeface="+mn-ea"/>
                          <a:cs typeface="+mn-cs"/>
                        </a:rPr>
                        <a:t>Chartered Accountant (ICAI)</a:t>
                      </a:r>
                    </a:p>
                    <a:p>
                      <a:pPr marL="0" indent="0" algn="l" defTabSz="1018861" rtl="0" eaLnBrk="1" fontAlgn="t" latinLnBrk="0" hangingPunct="1">
                        <a:lnSpc>
                          <a:spcPct val="100000"/>
                        </a:lnSpc>
                        <a:spcBef>
                          <a:spcPts val="0"/>
                        </a:spcBef>
                        <a:spcAft>
                          <a:spcPts val="200"/>
                        </a:spcAft>
                        <a:buFont typeface="Georgia" panose="02040502050405020303" pitchFamily="18" charset="0"/>
                        <a:buNone/>
                      </a:pPr>
                      <a:r>
                        <a:rPr lang="en-US" sz="1200" kern="1200" baseline="0" dirty="0">
                          <a:solidFill>
                            <a:schemeClr val="dk1"/>
                          </a:solidFill>
                          <a:latin typeface="Georgia" pitchFamily="18" charset="0"/>
                          <a:ea typeface="+mn-ea"/>
                          <a:cs typeface="+mn-cs"/>
                        </a:rPr>
                        <a:t>Bachelor of Commerce</a:t>
                      </a:r>
                      <a:endParaRPr lang="en-GB" sz="1200" kern="1200" baseline="0" dirty="0">
                        <a:solidFill>
                          <a:schemeClr val="dk1"/>
                        </a:solidFill>
                        <a:latin typeface="Georgia" pitchFamily="18" charset="0"/>
                        <a:ea typeface="+mn-ea"/>
                        <a:cs typeface="+mn-cs"/>
                      </a:endParaRPr>
                    </a:p>
                  </a:txBody>
                  <a:tcPr marL="39113" marR="39113" marT="24875" marB="24875">
                    <a:lnL w="12700" cmpd="sng">
                      <a:noFill/>
                    </a:lnL>
                    <a:lnR w="12700" cmpd="sng">
                      <a:noFill/>
                    </a:lnR>
                    <a:lnT w="12700" cap="flat" cmpd="sng" algn="ctr">
                      <a:solidFill>
                        <a:srgbClr val="E0301E"/>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38" name="Group 37"/>
          <p:cNvGrpSpPr/>
          <p:nvPr/>
        </p:nvGrpSpPr>
        <p:grpSpPr>
          <a:xfrm>
            <a:off x="609600" y="2775681"/>
            <a:ext cx="2083036" cy="1454689"/>
            <a:chOff x="-324296" y="0"/>
            <a:chExt cx="1899096" cy="514929"/>
          </a:xfrm>
        </p:grpSpPr>
        <p:sp>
          <p:nvSpPr>
            <p:cNvPr id="40" name="Rectangle 39"/>
            <p:cNvSpPr/>
            <p:nvPr/>
          </p:nvSpPr>
          <p:spPr>
            <a:xfrm>
              <a:off x="-119723" y="0"/>
              <a:ext cx="1694523" cy="4572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41" name="Rectangle 40"/>
            <p:cNvSpPr/>
            <p:nvPr/>
          </p:nvSpPr>
          <p:spPr>
            <a:xfrm>
              <a:off x="-324296" y="25979"/>
              <a:ext cx="1831473" cy="4889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300"/>
                </a:spcBef>
                <a:spcAft>
                  <a:spcPts val="300"/>
                </a:spcAft>
              </a:pPr>
              <a:r>
                <a:rPr lang="en-US" sz="1400" dirty="0">
                  <a:effectLst/>
                  <a:latin typeface="Georgia" panose="02040502050405020303" pitchFamily="18" charset="0"/>
                  <a:ea typeface="Calibri" panose="020F0502020204030204" pitchFamily="34" charset="0"/>
                  <a:cs typeface="Times New Roman" panose="02020603050405020304" pitchFamily="18" charset="0"/>
                </a:rPr>
                <a:t>Nisha Menon</a:t>
              </a:r>
              <a:br>
                <a:rPr lang="en-US" sz="1400" dirty="0">
                  <a:effectLst/>
                  <a:latin typeface="Georgia" panose="02040502050405020303" pitchFamily="18" charset="0"/>
                  <a:ea typeface="Calibri" panose="020F0502020204030204" pitchFamily="34" charset="0"/>
                  <a:cs typeface="Times New Roman" panose="02020603050405020304" pitchFamily="18" charset="0"/>
                </a:rPr>
              </a:br>
              <a:r>
                <a:rPr lang="en-US" sz="1400" dirty="0">
                  <a:effectLst/>
                  <a:latin typeface="Georgia" panose="02040502050405020303" pitchFamily="18" charset="0"/>
                  <a:ea typeface="Calibri" panose="020F0502020204030204" pitchFamily="34" charset="0"/>
                  <a:cs typeface="Times New Roman" panose="02020603050405020304" pitchFamily="18" charset="0"/>
                </a:rPr>
                <a:t>Director, </a:t>
              </a:r>
              <a:br>
                <a:rPr lang="en-US" sz="1400" dirty="0">
                  <a:effectLst/>
                  <a:latin typeface="Georgia" panose="02040502050405020303" pitchFamily="18" charset="0"/>
                  <a:ea typeface="Calibri" panose="020F0502020204030204" pitchFamily="34" charset="0"/>
                  <a:cs typeface="Times New Roman" panose="02020603050405020304" pitchFamily="18" charset="0"/>
                </a:rPr>
              </a:br>
              <a:r>
                <a:rPr lang="en-US" sz="1400" dirty="0">
                  <a:effectLst/>
                  <a:latin typeface="Georgia" panose="02040502050405020303" pitchFamily="18" charset="0"/>
                  <a:ea typeface="Calibri" panose="020F0502020204030204" pitchFamily="34" charset="0"/>
                  <a:cs typeface="Times New Roman" panose="02020603050405020304" pitchFamily="18" charset="0"/>
                </a:rPr>
                <a:t>Tax &amp; Regulatory Services</a:t>
              </a:r>
            </a:p>
          </p:txBody>
        </p:sp>
      </p:grpSp>
      <p:sp>
        <p:nvSpPr>
          <p:cNvPr id="3" name="Slide Number Placeholder 2"/>
          <p:cNvSpPr>
            <a:spLocks noGrp="1"/>
          </p:cNvSpPr>
          <p:nvPr>
            <p:ph type="sldNum" sz="quarter" idx="4"/>
          </p:nvPr>
        </p:nvSpPr>
        <p:spPr/>
        <p:txBody>
          <a:bodyPr/>
          <a:lstStyle/>
          <a:p>
            <a:fld id="{9EBD5762-3BDC-484D-9503-7EA6D5A9A8CE}" type="slidenum">
              <a:rPr lang="en-GB" smtClean="0"/>
              <a:pPr/>
              <a:t>1</a:t>
            </a:fld>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231401"/>
            <a:ext cx="1600200" cy="1381194"/>
          </a:xfrm>
          <a:prstGeom prst="rect">
            <a:avLst/>
          </a:prstGeom>
        </p:spPr>
      </p:pic>
    </p:spTree>
    <p:extLst>
      <p:ext uri="{BB962C8B-B14F-4D97-AF65-F5344CB8AC3E}">
        <p14:creationId xmlns:p14="http://schemas.microsoft.com/office/powerpoint/2010/main" val="1772045598"/>
      </p:ext>
    </p:extLst>
  </p:cSld>
  <p:clrMapOvr>
    <a:masterClrMapping/>
  </p:clrMapOvr>
</p:sld>
</file>

<file path=ppt/theme/theme1.xml><?xml version="1.0" encoding="utf-8"?>
<a:theme xmlns:a="http://schemas.openxmlformats.org/drawingml/2006/main" name="PwC Presentation Rose">
  <a:themeElements>
    <a:clrScheme name="PwC Maroon">
      <a:dk1>
        <a:srgbClr val="000000"/>
      </a:dk1>
      <a:lt1>
        <a:srgbClr val="FFFFFF"/>
      </a:lt1>
      <a:dk2>
        <a:srgbClr val="602320"/>
      </a:dk2>
      <a:lt2>
        <a:srgbClr val="FFFFFF"/>
      </a:lt2>
      <a:accent1>
        <a:srgbClr val="602320"/>
      </a:accent1>
      <a:accent2>
        <a:srgbClr val="E27588"/>
      </a:accent2>
      <a:accent3>
        <a:srgbClr val="A32020"/>
      </a:accent3>
      <a:accent4>
        <a:srgbClr val="E0301E"/>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rgbClr val="602320"/>
        </a:solidFill>
        <a:ln w="3175"/>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PwC Presentation Rose</Template>
  <TotalTime>11623</TotalTime>
  <Words>210</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宋体</vt:lpstr>
      <vt:lpstr>Arial</vt:lpstr>
      <vt:lpstr>Calibri</vt:lpstr>
      <vt:lpstr>Georgia</vt:lpstr>
      <vt:lpstr>Times New Roman</vt:lpstr>
      <vt:lpstr>Wingdings</vt:lpstr>
      <vt:lpstr>PwC Presentation Rose</vt:lpstr>
      <vt:lpstr>Profile </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PwC</dc:creator>
  <cp:lastModifiedBy>Manu Varghese</cp:lastModifiedBy>
  <cp:revision>1136</cp:revision>
  <cp:lastPrinted>2017-04-07T10:23:47Z</cp:lastPrinted>
  <dcterms:created xsi:type="dcterms:W3CDTF">2011-02-04T10:16:54Z</dcterms:created>
  <dcterms:modified xsi:type="dcterms:W3CDTF">2018-03-19T06:52:24Z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